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notesMasterIdLst>
    <p:notesMasterId r:id="rId3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731520"/>
            <a:ext cx="3657600" cy="36576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0" y="2286000"/>
            <a:ext cx="2743200" cy="27432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-457200"/>
            <a:ext cx="1371600" cy="137160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365760"/>
            <a:ext cx="914400" cy="9144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0972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spc="4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ECO-MATERNAL CARE</a:t>
            </a:r>
            <a:endParaRPr lang="en-US" sz="3800" dirty="0"/>
          </a:p>
        </p:txBody>
      </p:sp>
      <p:sp>
        <p:nvSpPr>
          <p:cNvPr id="7" name="Text 4"/>
          <p:cNvSpPr/>
          <p:nvPr/>
        </p:nvSpPr>
        <p:spPr>
          <a:xfrm>
            <a:off x="914400" y="19202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Panduan Holistik Kehamilan &amp; Persalinan Ramah Lingkungan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3200400" y="2606040"/>
            <a:ext cx="2743200" cy="36576"/>
          </a:xfrm>
          <a:prstGeom prst="rect">
            <a:avLst/>
          </a:prstGeom>
          <a:solidFill>
            <a:srgbClr val="F0C060"/>
          </a:solidFill>
          <a:ln w="12700">
            <a:solidFill>
              <a:srgbClr val="F0C06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14400" y="2743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 Pelatihan Kesehatan Ibu &amp; Anak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526280"/>
            <a:ext cx="8778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Parenting  •  Nutrisi Organik  •  Persalinan Minim Limbah  •  ASI Eksklusif  •  Perawatan Alami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Contoh Menu Harian Organik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1737360"/>
          </a:xfrm>
          <a:prstGeom prst="rect">
            <a:avLst/>
          </a:prstGeom>
          <a:solidFill>
            <a:srgbClr val="F8F9F0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4114800" cy="41148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96696"/>
            <a:ext cx="38404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🌅 Sarapan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41732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Oatmeal dengan buah segar &amp; madu lokal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02920" y="180136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Segelas susu nabati (almond/kedelai organik)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02920" y="218541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butir telur ayam kampung rebus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54880" y="960120"/>
            <a:ext cx="4114800" cy="1737360"/>
          </a:xfrm>
          <a:prstGeom prst="rect">
            <a:avLst/>
          </a:prstGeom>
          <a:solidFill>
            <a:srgbClr val="F8F9F0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960120"/>
            <a:ext cx="4114800" cy="41148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996696"/>
            <a:ext cx="38404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🌿 Camilan Pagi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92040" y="141732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Buah potong organik (pepaya/mangga/jambu)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892040" y="180136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Segenggam kacang-kacangan (walnut/almond)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892040" y="218541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 herbal jahe atau daun mint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2880360"/>
            <a:ext cx="4114800" cy="1737360"/>
          </a:xfrm>
          <a:prstGeom prst="rect">
            <a:avLst/>
          </a:prstGeom>
          <a:solidFill>
            <a:srgbClr val="F8F9F0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880360"/>
            <a:ext cx="4114800" cy="41148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916936"/>
            <a:ext cx="38404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☀️ Makan Siang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33375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Nasi merah + lauk tempe/tahu bacem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02920" y="372160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Sayur bening bayam &amp; jagung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502920" y="410565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Ikan panggang + lalapan segar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754880" y="2880360"/>
            <a:ext cx="4114800" cy="1737360"/>
          </a:xfrm>
          <a:prstGeom prst="rect">
            <a:avLst/>
          </a:prstGeom>
          <a:solidFill>
            <a:srgbClr val="F8F9F0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54880" y="2880360"/>
            <a:ext cx="4114800" cy="41148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2916936"/>
            <a:ext cx="38404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🌙 Makan Malam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33375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Bubur kacang hijau atau sup sayur organik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892040" y="372160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Roti gandum utuh + selai alpukat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892040" y="410565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Protein nabati: edamame atau kacang kedelai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Tips Cerdas Berbelanja Organik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14984"/>
            <a:ext cx="457200" cy="4572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1498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51560" y="1060704"/>
            <a:ext cx="7498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Cari label sertifikasi organik resmi (SNI Organik / USDA Organic)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627632"/>
            <a:ext cx="841248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682496"/>
            <a:ext cx="457200" cy="4572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68249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051560" y="1728216"/>
            <a:ext cx="7498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Belanja di pasar tani lokal (farmers market) untuk produk segar &amp; murah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295144"/>
            <a:ext cx="841248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350008"/>
            <a:ext cx="457200" cy="4572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35000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051560" y="2395728"/>
            <a:ext cx="7498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Prioritaskan 'Dirty Dozen' (12 buah/sayur dengan residu pestisida tertinggi) untuk dibeli organik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2962656"/>
            <a:ext cx="841248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017520"/>
            <a:ext cx="457200" cy="4572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017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051560" y="3063240"/>
            <a:ext cx="7498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Pertimbangkan menanam sayur sendiri di rumah: bayam, kangkung, daun bawang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3630168"/>
            <a:ext cx="841248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3685032"/>
            <a:ext cx="457200" cy="4572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68503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051560" y="3730752"/>
            <a:ext cx="7498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Simpan dengan benar agar nutrisi tidak rusak: kulkas, wadah kaca, bukan plastik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65760" y="4297680"/>
            <a:ext cx="841248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57200" y="4352544"/>
            <a:ext cx="457200" cy="4572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35254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06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051560" y="4398264"/>
            <a:ext cx="7498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Rencanakan menu mingguan untuk menghindari pemborosan makanan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731520"/>
            <a:ext cx="4572000" cy="4572000"/>
          </a:xfrm>
          <a:prstGeom prst="ellipse">
            <a:avLst/>
          </a:prstGeom>
          <a:solidFill>
            <a:srgbClr val="3D5A6B"/>
          </a:solidFill>
          <a:ln w="12700">
            <a:solidFill>
              <a:srgbClr val="3D5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286000"/>
            <a:ext cx="3657600" cy="3657600"/>
          </a:xfrm>
          <a:prstGeom prst="ellipse">
            <a:avLst/>
          </a:prstGeom>
          <a:solidFill>
            <a:srgbClr val="3D5A6B"/>
          </a:solidFill>
          <a:ln w="12700">
            <a:solidFill>
              <a:srgbClr val="3D5A6B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59436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103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600" kern="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 03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731520" y="256032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Persalinan Minim Limbah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1371600" y="35204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Melahirkan dengan bijak untuk bumi yang lebih baik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Dampak Limbah Medis Persalinan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2560320" cy="1645920"/>
          </a:xfrm>
          <a:prstGeom prst="rect">
            <a:avLst/>
          </a:prstGeom>
          <a:solidFill>
            <a:srgbClr val="E53E3E"/>
          </a:solidFill>
          <a:ln w="12700">
            <a:solidFill>
              <a:srgbClr val="E53E3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18872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5–7 kg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Limbah per persalinan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210312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F8F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 fasilitas kesehatan konvensional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246120" y="1005840"/>
            <a:ext cx="2560320" cy="1645920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46120" y="118872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80%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246120" y="17830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Adalah plastik sekali pakai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46120" y="210312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F8F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sarung tangan, masker, selang, dll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035040" y="1005840"/>
            <a:ext cx="2560320" cy="164592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035040" y="118872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450 th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035040" y="17830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Waktu urai plastik medis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035040" y="210312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F8F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sebelum terurai sempurna di alam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57200" y="28803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 yang bisa kita lakukan?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48640" y="33375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Memilih fasilitas persalinan ramah lingkungan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48640" y="3730752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Membawa perlengkapan pribadi yang bisa dicuci ulang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48640" y="4123944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Mendukung program green hospital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48640" y="4517136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Memilih persalinan di rumah atau birth center (jika aman secara medis)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Perlengkapan Persalinan Eco-Friendly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4114800" cy="45720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50976"/>
            <a:ext cx="3931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🟢 Prioritaskan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54533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Kain muslin organik (waslap, bedong)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993392"/>
            <a:ext cx="4114800" cy="457200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07568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Handuk organik berbahan bambu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523744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6060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Botol kaca atau stainless steel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3054096"/>
            <a:ext cx="4114800" cy="457200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313639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Popok kain / cloth diaper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584448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666744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Baju bayi bahan organik bersertifikat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4114800"/>
            <a:ext cx="4114800" cy="457200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419709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 mandi kayu atau plastik daur ulang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914400"/>
            <a:ext cx="4114800" cy="457200"/>
          </a:xfrm>
          <a:prstGeom prst="rect">
            <a:avLst/>
          </a:prstGeom>
          <a:solidFill>
            <a:srgbClr val="E07B94"/>
          </a:solidFill>
          <a:ln w="12700">
            <a:solidFill>
              <a:srgbClr val="E07B9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950976"/>
            <a:ext cx="3931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🔴 Hindari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754880" y="1463040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92040" y="154533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Produk bayi dengan pewarna sintetis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54880" y="1993392"/>
            <a:ext cx="4114800" cy="457200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92040" y="207568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Popok sekali pakai konvensional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54880" y="2523744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92040" y="26060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Tisu basah berbahan plastik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754880" y="3054096"/>
            <a:ext cx="4114800" cy="457200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92040" y="313639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Botol plastik BPA atau phthalate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54880" y="3584448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92040" y="3666744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Parfum dan losion berbahan kimia keras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754880" y="4114800"/>
            <a:ext cx="4114800" cy="457200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92040" y="419709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Kemasan styrofoam &amp; plastik berlebih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Pilihan Metode Persalinan Alami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868680"/>
          </a:xfrm>
          <a:prstGeom prst="rect">
            <a:avLst/>
          </a:prstGeom>
          <a:solidFill>
            <a:srgbClr val="F8F9F0"/>
          </a:solidFill>
          <a:ln w="12700">
            <a:solidFill>
              <a:srgbClr val="1A6E8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1828800" cy="868680"/>
          </a:xfrm>
          <a:prstGeom prst="rect">
            <a:avLst/>
          </a:prstGeom>
          <a:solidFill>
            <a:srgbClr val="1A6E8E"/>
          </a:solidFill>
          <a:ln w="12700">
            <a:solidFill>
              <a:srgbClr val="1A6E8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161288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Waterbirth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331720" y="1024128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Persalinan di dalam air hangat. Mengurangi penggunaan obat-obatan, lebih nyaman untuk ibu, lembut untuk bayi.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2331720" y="1508760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6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Minim intervensi medis, nyaman &amp; alami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1947672"/>
            <a:ext cx="8412480" cy="868680"/>
          </a:xfrm>
          <a:prstGeom prst="rect">
            <a:avLst/>
          </a:prstGeom>
          <a:solidFill>
            <a:srgbClr val="F8F9F0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947672"/>
            <a:ext cx="1828800" cy="86868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1488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Hypnobirthing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331720" y="201168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relaksasi mendalam menggunakan afirmasi dan meditasi untuk mengurangi rasa sakit persalinan.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331720" y="249631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Tanpa obat pereda nyeri kimia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935224"/>
            <a:ext cx="8412480" cy="868680"/>
          </a:xfrm>
          <a:prstGeom prst="rect">
            <a:avLst/>
          </a:prstGeom>
          <a:solidFill>
            <a:srgbClr val="F8F9F0"/>
          </a:solidFill>
          <a:ln w="12700">
            <a:solidFill>
              <a:srgbClr val="D4A01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935224"/>
            <a:ext cx="1828800" cy="86868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13639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Birth Center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331720" y="299923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Fasilitas persalinan berbasis kebidanan yang lebih personal, nyaman, dan berorientasi alami.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2331720" y="3483864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Lingkungan homelike, minim limbah medis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65760" y="3922776"/>
            <a:ext cx="8412480" cy="868680"/>
          </a:xfrm>
          <a:prstGeom prst="rect">
            <a:avLst/>
          </a:prstGeom>
          <a:solidFill>
            <a:srgbClr val="F8F9F0"/>
          </a:solidFill>
          <a:ln w="12700">
            <a:solidFill>
              <a:srgbClr val="6B46C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65760" y="3922776"/>
            <a:ext cx="1828800" cy="868680"/>
          </a:xfrm>
          <a:prstGeom prst="rect">
            <a:avLst/>
          </a:prstGeom>
          <a:solidFill>
            <a:srgbClr val="6B46C1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123944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Home Birth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331720" y="3986784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Persalinan di rumah dengan pendampingan bidan terlatih. Cocok untuk kehamilan berisiko rendah.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2331720" y="4471416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4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Minimalisir limbah &amp; intervensi medis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Manajemen Nyeri Alami saat Persalinan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4A7B9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112471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🌬️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164592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C3E5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Teknik Pernapasan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Pola napas 4-7-8 atau napas lambat berirama membantu relaksasi dan mengurangi persepsi nyeri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200400" y="96012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4A7B9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00400" y="112471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💆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91840" y="164592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C3E5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Pijat Persalinan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91840" y="196596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Pijat punggung bawah, sacrum, dan titik akupresur oleh pendamping persalinan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035040" y="96012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4A7B9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035040" y="112471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🏊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6126480" y="164592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C3E5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Hidroterapi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126480" y="196596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Berendam dalam air hangat atau shower selama fase aktif persalinan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65760" y="288036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4A7B9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65760" y="304495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🧘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57200" y="356616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C3E5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Meditasi &amp; Afirmasi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38862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Visualisasi positif, mantra, dan musik soothing untuk mengelola respons terhadap nyeri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0" y="288036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4A7B9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200400" y="304495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🚶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3291840" y="356616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C3E5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Gerakan Aktif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291840" y="38862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Berjalan, duduk di birth ball, atau posisi jongkok membantu kemajuan persalinan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035040" y="288036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4A7B9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35040" y="304495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🌿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6126480" y="356616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C3E5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Aromaterapi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126480" y="38862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Minyak esensial lavender, peppermint, atau frankincense untuk relaksasi alami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Checklist Rencana Persalinan Eco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438912"/>
          </a:xfrm>
          <a:prstGeom prst="rect">
            <a:avLst/>
          </a:prstGeom>
          <a:solidFill>
            <a:srgbClr val="F8F9F0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3327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Diskusikan birth plan dengan bidan/dokter sejak trimester 2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84124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53619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Siapkan perlengkapan reusable dalam tas persalinan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965960"/>
            <a:ext cx="8412480" cy="438912"/>
          </a:xfrm>
          <a:prstGeom prst="rect">
            <a:avLst/>
          </a:prstGeom>
          <a:solidFill>
            <a:srgbClr val="F8F9F0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03911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Tentukan pendamping persalinan yang terlatih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2468880"/>
            <a:ext cx="84124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54203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Latih teknik pernapasan dan meditasi sejak trimester 3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971800"/>
            <a:ext cx="8412480" cy="438912"/>
          </a:xfrm>
          <a:prstGeom prst="rect">
            <a:avLst/>
          </a:prstGeom>
          <a:solidFill>
            <a:srgbClr val="F8F9F0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04495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Pilih fasilitas persalinan yang mendukung natural birth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474720"/>
            <a:ext cx="84124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54787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Rencanakan pengelolaan plasenta (burial, lotus birth, atau donasi)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977640"/>
            <a:ext cx="8412480" cy="438912"/>
          </a:xfrm>
          <a:prstGeom prst="rect">
            <a:avLst/>
          </a:prstGeom>
          <a:solidFill>
            <a:srgbClr val="F8F9F0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405079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Siapkan playlist musik relaksasi dan aromaterapi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4480560"/>
            <a:ext cx="841248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55371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Hubungi komunitas ibu eco-friendly untuk dukungan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6D2E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457200"/>
            <a:ext cx="4114800" cy="4114800"/>
          </a:xfrm>
          <a:prstGeom prst="ellipse">
            <a:avLst/>
          </a:prstGeom>
          <a:solidFill>
            <a:srgbClr val="8B3A58"/>
          </a:solidFill>
          <a:ln w="12700">
            <a:solidFill>
              <a:srgbClr val="8B3A5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2286000"/>
            <a:ext cx="3200400" cy="3200400"/>
          </a:xfrm>
          <a:prstGeom prst="ellipse">
            <a:avLst/>
          </a:prstGeom>
          <a:solidFill>
            <a:srgbClr val="8B3A58"/>
          </a:solidFill>
          <a:ln w="12700">
            <a:solidFill>
              <a:srgbClr val="8B3A58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59436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103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600" kern="0" dirty="0">
                <a:solidFill>
                  <a:srgbClr val="FD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 04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731520" y="256032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ASI Eksklusif &amp; Bonding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1371600" y="35204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DE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Hadiah terbaik ibu untuk kesehatan bayi dan planet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Mengapa ASI Eksklusif 6 Bulan Pertama?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2606040" cy="1691640"/>
          </a:xfrm>
          <a:prstGeom prst="rect">
            <a:avLst/>
          </a:prstGeom>
          <a:solidFill>
            <a:srgbClr val="F8F9F0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112471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🛡️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164592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200+ Antibodi Alami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 mengandung lebih dari 200 komponen bioaktif termasuk imunoglobulin, laktoferin, dan sel imun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200400" y="960120"/>
            <a:ext cx="2606040" cy="1691640"/>
          </a:xfrm>
          <a:prstGeom prst="rect">
            <a:avLst/>
          </a:prstGeom>
          <a:solidFill>
            <a:srgbClr val="FDE8EC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00400" y="112471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🧠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91840" y="164592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DHA untuk Otak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91840" y="196596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Asam lemak DHA dalam ASI mendukung perkembangan otak dan penglihatan bayi secara optimal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035040" y="960120"/>
            <a:ext cx="2606040" cy="1691640"/>
          </a:xfrm>
          <a:prstGeom prst="rect">
            <a:avLst/>
          </a:prstGeom>
          <a:solidFill>
            <a:srgbClr val="F8F9F0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035040" y="112471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🌍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6126480" y="164592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Ramah Lingkungan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126480" y="196596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 bebas kemasan, nol limbah, nol emisi karbon — pilihan paling sustainable untuk bayi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65760" y="2880360"/>
            <a:ext cx="2606040" cy="1691640"/>
          </a:xfrm>
          <a:prstGeom prst="rect">
            <a:avLst/>
          </a:prstGeom>
          <a:solidFill>
            <a:srgbClr val="FDE8EC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65760" y="304495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💰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57200" y="356616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Bebas Biaya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38862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Tidak ada biaya pembelian susu formula yang bisa mencapai jutaan rupiah per bulan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0" y="2880360"/>
            <a:ext cx="2606040" cy="1691640"/>
          </a:xfrm>
          <a:prstGeom prst="rect">
            <a:avLst/>
          </a:prstGeom>
          <a:solidFill>
            <a:srgbClr val="F8F9F0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200400" y="304495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❤️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3291840" y="356616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Bonding Ibu-Bayi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291840" y="38862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Oksitosin yang dilepaskan saat menyusui mempererat ikatan emosional ibu dan bayi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035040" y="2880360"/>
            <a:ext cx="2606040" cy="1691640"/>
          </a:xfrm>
          <a:prstGeom prst="rect">
            <a:avLst/>
          </a:prstGeom>
          <a:solidFill>
            <a:srgbClr val="FDE8EC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35040" y="304495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🩺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6126480" y="356616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Proteksi Penyakit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126480" y="38862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Mengurangi risiko diare, ISPA, alergi, obesitas, dan penyakit kronis di masa depan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DAFTAR ISI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88720"/>
            <a:ext cx="548640" cy="86868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38988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97280" y="1261872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Konsep Green Parenting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66420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3–6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24028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240280"/>
            <a:ext cx="548640" cy="86868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44144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97280" y="2313432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Nutrisi Organik Ibu Hamil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97280" y="271576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7–11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29184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291840"/>
            <a:ext cx="548640" cy="86868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49300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3364992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Persalinan Minim Limbah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97280" y="376732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12–17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937760" y="118872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937760" y="1188720"/>
            <a:ext cx="548640" cy="86868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0" y="138988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577840" y="1261872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ASI Eksklusif &amp; Bonding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577840" y="166420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18–23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937760" y="224028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937760" y="2240280"/>
            <a:ext cx="548640" cy="86868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37760" y="244144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577840" y="2313432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Perawatan Pasca Lahir Alami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577840" y="271576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24–29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Teknik Menyusui yang Benar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15568"/>
            <a:ext cx="566928" cy="56692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11556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88720" y="105156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Cradle Hold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88720" y="1417320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Posisi paling umum. Bayi berbaring di lengan ibu, kepala di lekukan siku, perut menempel perut ibu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1947672"/>
            <a:ext cx="841248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03120"/>
            <a:ext cx="566928" cy="56692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1031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203911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Football Hold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188720" y="2404872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Bayi diposisikan seperti memegang bola. Bagus untuk ibu C-section atau bayi kembar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2935224"/>
            <a:ext cx="841248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090672"/>
            <a:ext cx="566928" cy="56692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090672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3026664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Side-Lying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188720" y="3392424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Ibu dan bayi berbaring menyamping berhadapan. Ideal untuk menyusui malam hari atau ibu yang lelah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3922776"/>
            <a:ext cx="841248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4078224"/>
            <a:ext cx="566928" cy="56692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078224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188720" y="4014216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Laid-Back Nursing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88720" y="4379976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Ibu bersandar, bayi tengkurap di dada. Memanfaatkan gravitasi dan instinct bayi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Tanda Bayi Mendapat ASI Cukup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41148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87552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✅  Tanda Bayi Cukup ASI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426464"/>
            <a:ext cx="4114800" cy="457200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49961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Berat badan naik sesuai kurva (150–200 g/minggu)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65760" y="1947672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020824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BAK minimal 6x sehari dengan warna kuning pucat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468880"/>
            <a:ext cx="4114800" cy="457200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54203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BAB 3–4x sehari (newborn), konsistensi lembek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2990088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30632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Bayi tampak puas setelah menyusu 10–20 menit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511296"/>
            <a:ext cx="4114800" cy="457200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58444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Payudara terasa lebih lembut setelah disusui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4032504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410565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Bayi aktif, responsif, dan kulit turgor baik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63440" y="960120"/>
            <a:ext cx="4114800" cy="411480"/>
          </a:xfrm>
          <a:prstGeom prst="rect">
            <a:avLst/>
          </a:prstGeom>
          <a:solidFill>
            <a:srgbClr val="E07B94"/>
          </a:solidFill>
          <a:ln w="12700">
            <a:solidFill>
              <a:srgbClr val="E07B9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0" y="987552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⚠️  Tanda Perlu Konsultasi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663440" y="1426464"/>
            <a:ext cx="4114800" cy="457200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149961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  Berat badan tidak naik atau terus turun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663440" y="1947672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00600" y="2020824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  Menangis terus-menerus setelah menyusu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663440" y="2468880"/>
            <a:ext cx="4114800" cy="457200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00600" y="254203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  BAK &lt; 6x sehari, urine gelap atau pekat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63440" y="2990088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00600" y="30632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  Kulit kuning (jaundice) yang memburuk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663440" y="3511296"/>
            <a:ext cx="4114800" cy="457200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00600" y="358444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  Ubun-ubun cekung atau tanda dehidrasi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663440" y="4032504"/>
            <a:ext cx="4114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00600" y="410565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  Bayi terlihat lemas, lesu, dan tidak aktif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Bonding &amp; Attachment: Ikatan Jiwa Ibu-Bayi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0515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🤱  Skin-to-Skin (Kangaroo Care)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02920" y="1435608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 kulit langsung segera setelah lahir. Menstabilkan suhu, detak jantung, dan merangsang produksi ASI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754880" y="960120"/>
            <a:ext cx="411480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892040" y="10515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🎵  Stimulasi Suara &amp; Lagu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892040" y="1435608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Bernyanyi, membacakan cerita, dan berbicara lembut merangsang perkembangan otak dan bahasa bayi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5760" y="2258568"/>
            <a:ext cx="411480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02920" y="235000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👁️  Kontak Mata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" y="2734056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Menatap mata bayi saat menyusui membangun kepercayaan dan rasa aman (secure attachment)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754880" y="2258568"/>
            <a:ext cx="411480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892040" y="235000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💆  Pijat Bayi Organik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92040" y="2734056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Pijat dengan minyak kelapa atau minyak almond murni 2x sehari meningkatkan berat badan &amp; relaksasi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557016"/>
            <a:ext cx="411480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2920" y="364845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🛏️  Rooming-In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" y="403250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Bayi tidur sekamar dengan ibu. Memudahkan menyusui sesuai kebutuhan dan merespons isyarat bayi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54880" y="3557016"/>
            <a:ext cx="411480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9A0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892040" y="364845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🌿  Mandi Bersama (jika aman)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92040" y="403250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Mandi hangat bersama di bak mandi organik dapat menjadi ritual bonding yang menenangkan</a:t>
            </a:r>
            <a:endParaRPr lang="en-US" sz="10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Mengatasi Tantangan Menyusui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731520"/>
          </a:xfrm>
          <a:prstGeom prst="rect">
            <a:avLst/>
          </a:prstGeom>
          <a:solidFill>
            <a:srgbClr val="F8F9F0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60120"/>
            <a:ext cx="2926080" cy="731520"/>
          </a:xfrm>
          <a:prstGeom prst="rect">
            <a:avLst/>
          </a:prstGeom>
          <a:solidFill>
            <a:srgbClr val="FDE8EC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161288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⚠️  Puting lecet atau nyeri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429000" y="1161288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Periksa pelekatan (latch), oleskan ASI sebagai salep alami, konsultasi laktasi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764792"/>
            <a:ext cx="8412480" cy="731520"/>
          </a:xfrm>
          <a:prstGeom prst="rect">
            <a:avLst/>
          </a:prstGeom>
          <a:solidFill>
            <a:srgbClr val="F8F9F0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764792"/>
            <a:ext cx="2926080" cy="731520"/>
          </a:xfrm>
          <a:prstGeom prst="rect">
            <a:avLst/>
          </a:prstGeom>
          <a:solidFill>
            <a:srgbClr val="FDE8EC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96596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⚠️  ASI sedikit di awal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429000" y="1965960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Susui on-demand setiap 2–3 jam, hindari stres, perbanyak minum air &amp; galaktagog alami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569464"/>
            <a:ext cx="8412480" cy="731520"/>
          </a:xfrm>
          <a:prstGeom prst="rect">
            <a:avLst/>
          </a:prstGeom>
          <a:solidFill>
            <a:srgbClr val="F8F9F0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569464"/>
            <a:ext cx="2926080" cy="731520"/>
          </a:xfrm>
          <a:prstGeom prst="rect">
            <a:avLst/>
          </a:prstGeom>
          <a:solidFill>
            <a:srgbClr val="FDE8EC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770632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⚠️  Payudara bengkak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2770632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Kompres hangat sebelum menyusui, dingin sesudahnya. Pompa ASI jika perlu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3374136"/>
            <a:ext cx="8412480" cy="731520"/>
          </a:xfrm>
          <a:prstGeom prst="rect">
            <a:avLst/>
          </a:prstGeom>
          <a:solidFill>
            <a:srgbClr val="F8F9F0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3374136"/>
            <a:ext cx="2926080" cy="731520"/>
          </a:xfrm>
          <a:prstGeom prst="rect">
            <a:avLst/>
          </a:prstGeom>
          <a:solidFill>
            <a:srgbClr val="FDE8EC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575304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⚠️  Bayi bingung puting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429000" y="3575304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Hindari dot selama 6 minggu pertama. Gunakan cup feeder atau finger feeding jika perlu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4178808"/>
            <a:ext cx="8412480" cy="731520"/>
          </a:xfrm>
          <a:prstGeom prst="rect">
            <a:avLst/>
          </a:prstGeom>
          <a:solidFill>
            <a:srgbClr val="F8F9F0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4178808"/>
            <a:ext cx="2926080" cy="731520"/>
          </a:xfrm>
          <a:prstGeom prst="rect">
            <a:avLst/>
          </a:prstGeom>
          <a:solidFill>
            <a:srgbClr val="FDE8EC"/>
          </a:solidFill>
          <a:ln w="12700">
            <a:solidFill>
              <a:srgbClr val="D9A0B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379976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⚠️  Mastitis (infeksi payudara)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29000" y="4379976"/>
            <a:ext cx="5212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Tetap menyusui, kompres hangat, istirahat cukup. Temui dokter jika demam tinggi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2D6A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914400"/>
            <a:ext cx="4572000" cy="457200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286000"/>
            <a:ext cx="3657600" cy="3657600"/>
          </a:xfrm>
          <a:prstGeom prst="ellipse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59436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103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600" kern="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 05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731520" y="256032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Perawatan Pasca Lahir Alami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1371600" y="35204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Merawat ibu dan bayi dengan kearifan alam nusantara</a:t>
            </a:r>
            <a:endParaRPr lang="en-US" sz="13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Perawatan Alami Ibu Pasca Persalinan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84124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024128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🌿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143000" y="98755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Ramuan Herbal Tradisional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43000" y="1298448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Jamu kunyit asam, beras kencur, dan daun katuk untuk pemulihan dan peningkatan ASI. Pastikan bahan segar &amp; organik.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65760" y="1719072"/>
            <a:ext cx="84124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11480" y="182880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🛁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143000" y="1792224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Sitz Bath / Rendam Sitz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143000" y="2103120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Rendam area perineum dalam air hangat dengan tambahan garam himalaya, lavender, atau witch hazel 2–3x sehari.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2523744"/>
            <a:ext cx="84124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11480" y="2633472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🌶️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143000" y="2596896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Pijat Pasca Lahir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43000" y="2907792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Pijat dengan minyak kelapa murni (VCO) atau minyak zaitun. Membantu rahim berkontraksi dan mengurangi nyeri.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328416"/>
            <a:ext cx="84124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11480" y="3438144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🍃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143000" y="3401568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Gurita / Bengkung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143000" y="3712464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Penggunaan bengkung tradisional untuk support perut dan rahim. Dipakai 6–8 jam setelah lahir normal atau 2 hari setelah SC.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4133088"/>
            <a:ext cx="84124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11480" y="4242816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🥣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143000" y="42062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Nutrisi Pemulihan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43000" y="4517136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 tulang organik, sayur hijau, protein nabati, dan cairan cukup untuk mempercepat pemulihan dan produksi ASI.</a:t>
            </a:r>
            <a:endParaRPr lang="en-US" sz="10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Perawatan Bayi Baru Lahir Secara Alami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1170432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0515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🛁  Mandi Pertama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02920" y="1435608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Tunda mandi pertama minimal 6–24 jam. Vernix (lapisan putih) adalah moisturizer &amp; antibakteri alami terbaik.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754880" y="960120"/>
            <a:ext cx="4114800" cy="1170432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892040" y="10515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🔵  Perawatan Tali Pusar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892040" y="1435608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Bersihkan dengan air bersih, keringkan dengan kain kasa steril. Hindari alkohol yang berlebihan &amp; biarkan mengering.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5760" y="2258568"/>
            <a:ext cx="4114800" cy="1170432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02920" y="235000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🫒  Pijat Bayi dengan Minyak Alami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" y="2734056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VCO atau minyak almond: 2x sehari setelah mandi. Meningkatkan berat badan, kualitas tidur &amp; ikatan.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754880" y="2258568"/>
            <a:ext cx="4114800" cy="1170432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892040" y="235000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☀️  Berjemur Pagi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92040" y="2734056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15–20 menit sinar matahari pagi (7–9 pagi) untuk vitamin D dan mengatasi jaundice fisiologis.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557016"/>
            <a:ext cx="4114800" cy="1170432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2920" y="364845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🌿  Bedong yang Tepat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" y="4032504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Gunakan kain muslin organik. Bedong tidak terlalu ketat agar pinggul berkembang normal (hip-healthy swaddle).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54880" y="3557016"/>
            <a:ext cx="4114800" cy="1170432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892040" y="364845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👃  Terapi Udara Segar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92040" y="4032504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Biarkan bayi menghirup udara segar di teras atau taman setiap hari untuk perkembangan sistem pernapasan.</a:t>
            </a:r>
            <a:endParaRPr lang="en-US" sz="10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Produk Perawatan Alami yang Aman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566928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97280"/>
            <a:ext cx="411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4332"/>
                </a:solidFill>
              </a:rPr>
              <a:t>✓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60120" y="10515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Virgin Coconut Oil (VCO)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60120" y="1344168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Pijat bayi, pelembap kulit, mencegah ruam popok, perawatan puting ibu menyusui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566928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737360"/>
            <a:ext cx="411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4332"/>
                </a:solidFill>
              </a:rPr>
              <a:t>✓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60120" y="16916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Minyak Zaitun Extra Virgin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60120" y="1984248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Pijat, cradle cap (ketombe bayi), pelembap tubuh ibu pasca lahir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2286000"/>
            <a:ext cx="8412480" cy="566928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377440"/>
            <a:ext cx="411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4332"/>
                </a:solidFill>
              </a:rPr>
              <a:t>✓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60120" y="2331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Bedak Bayi Herbal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60120" y="2624328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 lipatan kulit. Pilih yang berbahan jagung/tapioka, tanpa talk &amp; tanpa parfum sintetis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926080"/>
            <a:ext cx="8412480" cy="566928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017520"/>
            <a:ext cx="411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4332"/>
                </a:solidFill>
              </a:rPr>
              <a:t>✓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60120" y="29718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Sabun Bayi Organik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60120" y="3264408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Pilih berbahan natural, pH seimbang, bebas SLS, paraben, &amp; pewangi buatan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566928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657600"/>
            <a:ext cx="411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B2035"/>
                </a:solidFill>
              </a:rPr>
              <a:t>✗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60120" y="36118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B20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Sabun berbahan SLS/Paraben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60120" y="3904488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Merusak lapisan pelindung kulit bayi, potensi gangguan hormonal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4206240"/>
            <a:ext cx="8412480" cy="566928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297680"/>
            <a:ext cx="411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B2035"/>
                </a:solidFill>
              </a:rPr>
              <a:t>✗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960120" y="42519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B20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Losion dengan Pewangi Sintetis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60120" y="4544568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Mengandung phthalate yang dapat mengganggu endokrin bayi</a:t>
            </a:r>
            <a:endParaRPr lang="en-US" sz="1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Menjaga Kesehatan Mental Ibu Pasca Lahir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4023360" cy="457200"/>
          </a:xfrm>
          <a:prstGeom prst="rect">
            <a:avLst/>
          </a:prstGeom>
          <a:solidFill>
            <a:srgbClr val="F0C060"/>
          </a:solidFill>
          <a:ln w="12700">
            <a:solidFill>
              <a:srgbClr val="F0C0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50976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C3D1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Baby Blues (Normal)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4023360" cy="438912"/>
          </a:xfrm>
          <a:prstGeom prst="rect">
            <a:avLst/>
          </a:prstGeom>
          <a:solidFill>
            <a:srgbClr val="FFF8E0"/>
          </a:solidFill>
          <a:ln w="12700">
            <a:solidFill>
              <a:srgbClr val="F0C06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49961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3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Menangis tanpa alasan jelas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92024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F0C0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00253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3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Mudah cemas atau emosional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423160"/>
            <a:ext cx="4023360" cy="438912"/>
          </a:xfrm>
          <a:prstGeom prst="rect">
            <a:avLst/>
          </a:prstGeom>
          <a:solidFill>
            <a:srgbClr val="FFF8E0"/>
          </a:solidFill>
          <a:ln w="12700">
            <a:solidFill>
              <a:srgbClr val="F0C06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50545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3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Muncul hari ke 3–5 pasca lahir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92608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F0C06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300837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3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Berlangsung 1–2 minggu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429000"/>
            <a:ext cx="4023360" cy="438912"/>
          </a:xfrm>
          <a:prstGeom prst="rect">
            <a:avLst/>
          </a:prstGeom>
          <a:solidFill>
            <a:srgbClr val="FFF8E0"/>
          </a:solidFill>
          <a:ln w="12700">
            <a:solidFill>
              <a:srgbClr val="F0C06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51129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3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Membaik dengan dukungan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914400"/>
            <a:ext cx="4023360" cy="457200"/>
          </a:xfrm>
          <a:prstGeom prst="rect">
            <a:avLst/>
          </a:prstGeom>
          <a:solidFill>
            <a:srgbClr val="E07B94"/>
          </a:solidFill>
          <a:ln w="12700">
            <a:solidFill>
              <a:srgbClr val="E07B9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0" y="950976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Postpartum Depression (PPD)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754880" y="1417320"/>
            <a:ext cx="4023360" cy="438912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149961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Perasaan hampa atau putus asa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192024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92040" y="200253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Tidak ingin merawat bayi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54880" y="2423160"/>
            <a:ext cx="4023360" cy="438912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92040" y="250545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Berlangsung &gt; 2 minggu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54880" y="2926080"/>
            <a:ext cx="402336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92040" y="300837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Mengganggu fungsi sehari-hari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754880" y="3429000"/>
            <a:ext cx="4023360" cy="438912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92040" y="351129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Perlu bantuan profesional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Membangun Sistem Pendukung (Support System)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114300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00000"/>
                </a:solidFill>
              </a:rPr>
              <a:t>👨‍👩‍👧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502920" y="180136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Pasangan &amp; Keluarga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216712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Libatkan suami/pasangan aktif dalam perawatan bayi. Bagi tugas rumah tangga secara adil.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754880" y="960120"/>
            <a:ext cx="41148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54880" y="114300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00000"/>
                </a:solidFill>
              </a:rPr>
              <a:t>👩‍⚕️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4892040" y="180136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Bidan &amp; Konselor Laktasi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92040" y="216712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Kunjungi bidan atau LC secara rutin. Jangan ragu bertanya saat ada kekhawatiran.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2880360"/>
            <a:ext cx="41148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65760" y="306324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00000"/>
                </a:solidFill>
              </a:rPr>
              <a:t>🌐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502920" y="372160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Komunitas Ibu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" y="408736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Bergabung dengan komunitas ibu eco-friendly lokal atau online untuk berbagi pengalaman.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754880" y="2880360"/>
            <a:ext cx="41148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754880" y="306324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00000"/>
                </a:solidFill>
              </a:rPr>
              <a:t>🏥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4892040" y="372160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Posyandu &amp; Puskesmas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92040" y="408736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Manfaatkan layanan posyandu untuk pemantauan tumbuh kembang dan imunisasi bayi.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D6A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2743200"/>
            <a:ext cx="3657600" cy="3657600"/>
          </a:xfrm>
          <a:prstGeom prst="ellipse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64008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103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600" kern="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 01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731520" y="2560320"/>
            <a:ext cx="7680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Konsep Green Parenting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1371600" y="35661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Membangun generasi sehat bersama bumi yang lestari</a:t>
            </a:r>
            <a:endParaRPr lang="en-US" sz="13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286000"/>
            <a:ext cx="3657600" cy="36576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-457200"/>
            <a:ext cx="1828800" cy="182880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457200"/>
            <a:ext cx="914400" cy="9144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Setiap Pilihan Kecil, Dampak Besar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914400" y="2148840"/>
            <a:ext cx="7315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Dengan memeluk gaya hidup eco-maternal, kita tidak hanya merawat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i="1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ibu dan bayi — kita juga merawat bumi untuk generasi mendatang.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286000" y="3017520"/>
            <a:ext cx="4572000" cy="27432"/>
          </a:xfrm>
          <a:prstGeom prst="rect">
            <a:avLst/>
          </a:prstGeom>
          <a:solidFill>
            <a:srgbClr val="F0C060"/>
          </a:solidFill>
          <a:ln w="12700">
            <a:solidFill>
              <a:srgbClr val="F0C06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Parenting  •  Nutrisi Organik  •  Persalinan Minim Limbah  •  ASI Eksklusif &amp; Bonding  •  Perawatan Alami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0" y="4206240"/>
            <a:ext cx="9144000" cy="93726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2880" y="4297680"/>
            <a:ext cx="8778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 Eco-Maternal Care  |  Modul Pelatihan Kesehatan Ibu &amp; Anak  |  Untuk Bumi yang Lebih Baik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"Merawat ibu adalah merawat masa depan"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 itu Green Parenting?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8229600" cy="1097280"/>
          </a:xfrm>
          <a:prstGeom prst="rect">
            <a:avLst/>
          </a:prstGeom>
          <a:solidFill>
            <a:srgbClr val="95D5B2">
              <a:alpha val="40000"/>
            </a:srgbClr>
          </a:solidFill>
          <a:ln w="19050">
            <a:solidFill>
              <a:srgbClr val="52B7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960120"/>
            <a:ext cx="7863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"Green parenting adalah pola asuh yang mengintegrasikan kesadaran lingkungan dalam setiap aspek kehidupan keluarga — dari sebelum lahir hingga masa tumbuh kembang anak."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2103120"/>
            <a:ext cx="8229600" cy="566928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167128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🌿  Kesadaran Ekologis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840480" y="219456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Memahami dampak pilihan konsumsi keluarga terhadap lingkungan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770632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83464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♻️  Pengurangan Limbah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840480" y="2862072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Meminimalkan sampah rumah tangga sejak fase kehamilan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438144"/>
            <a:ext cx="8229600" cy="566928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502152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🥗  Gaya Hidup Berkelanjutan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840480" y="3529584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Memilih produk alami, organik, dan ramah lingkungan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4105656"/>
            <a:ext cx="8229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4169664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🤝  Warisan untuk Generasi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840480" y="4197096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Mengajarkan cinta lingkungan sejak dini kepada anak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Manfaat Green Parenting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09728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60020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Kesehatan Optimal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192024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Mengurangi paparan bahan kimia berbahaya bagi ibu dan bayi sejak dalam kandungan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3200400" y="96012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840" y="1097280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291840" y="160020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Lingkungan Sehat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3291840" y="192024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Berkontribusi pada pengurangan polusi dan jejak karbon keluarga secara nyata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6035040" y="96012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1097280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126480" y="160020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Imunitas Lebih Kuat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6126480" y="192024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Paparan terhadap alam terbukti memperkuat sistem imun anak sejak dini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365760" y="288036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017520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457200" y="352044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Ikatan Keluarga</a:t>
            </a:r>
            <a:endParaRPr lang="en-US" sz="1200" dirty="0"/>
          </a:p>
        </p:txBody>
      </p:sp>
      <p:sp>
        <p:nvSpPr>
          <p:cNvPr id="19" name="Text 13"/>
          <p:cNvSpPr/>
          <p:nvPr/>
        </p:nvSpPr>
        <p:spPr>
          <a:xfrm>
            <a:off x="457200" y="384048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Aktivitas ramah lingkungan mempererat hubungan antar anggota keluarga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3200400" y="288036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840" y="3017520"/>
            <a:ext cx="457200" cy="45720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3291840" y="352044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Hemat Jangka Panjang</a:t>
            </a:r>
            <a:endParaRPr lang="en-US" sz="1200" dirty="0"/>
          </a:p>
        </p:txBody>
      </p:sp>
      <p:sp>
        <p:nvSpPr>
          <p:cNvPr id="23" name="Text 16"/>
          <p:cNvSpPr/>
          <p:nvPr/>
        </p:nvSpPr>
        <p:spPr>
          <a:xfrm>
            <a:off x="3291840" y="384048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Pilihan produk alami dan reusable mengurangi pengeluaran keluarga</a:t>
            </a:r>
            <a:endParaRPr lang="en-US" sz="950" dirty="0"/>
          </a:p>
        </p:txBody>
      </p:sp>
      <p:sp>
        <p:nvSpPr>
          <p:cNvPr id="24" name="Shape 17"/>
          <p:cNvSpPr/>
          <p:nvPr/>
        </p:nvSpPr>
        <p:spPr>
          <a:xfrm>
            <a:off x="6035040" y="2880360"/>
            <a:ext cx="26060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6480" y="3017520"/>
            <a:ext cx="457200" cy="45720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6126480" y="352044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Nilai Moral</a:t>
            </a:r>
            <a:endParaRPr lang="en-US" sz="1200" dirty="0"/>
          </a:p>
        </p:txBody>
      </p:sp>
      <p:sp>
        <p:nvSpPr>
          <p:cNvPr id="27" name="Text 19"/>
          <p:cNvSpPr/>
          <p:nvPr/>
        </p:nvSpPr>
        <p:spPr>
          <a:xfrm>
            <a:off x="6126480" y="384048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Anak tumbuh dengan empati dan tanggung jawab terhadap sesama dan alam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Prinsip Utama Green Parenting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548640" cy="54864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0058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097280" y="914400"/>
            <a:ext cx="7589520" cy="731520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280160" y="960120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Reduce – Kurangi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280160" y="1280160"/>
            <a:ext cx="7132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Minimalkan penggunaan plastik sekali pakai dan produk berbahan kimia sintetis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1801368"/>
            <a:ext cx="548640" cy="54864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80136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097280" y="1709928"/>
            <a:ext cx="7589520" cy="731520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80160" y="175564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Reuse – Gunakan Ulang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80160" y="2075688"/>
            <a:ext cx="7132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Prioritaskan produk bayi yang bisa digunakan kembali (popok kain, botol kaca)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2596896"/>
            <a:ext cx="548640" cy="54864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59689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097280" y="2505456"/>
            <a:ext cx="7589520" cy="731520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280160" y="2551176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Recycle – Daur Ulang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280160" y="2871216"/>
            <a:ext cx="7132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Pilah sampah dan ajarkan daur ulang sebagai kebiasaan keluarga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3392424"/>
            <a:ext cx="548640" cy="54864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339242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1097280" y="3300984"/>
            <a:ext cx="7589520" cy="731520"/>
          </a:xfrm>
          <a:prstGeom prst="rect">
            <a:avLst/>
          </a:prstGeom>
          <a:solidFill>
            <a:srgbClr val="EAF4EE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280160" y="3346704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Reconnect – Terhubung Alam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280160" y="3666744"/>
            <a:ext cx="7132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Luangkan waktu bersama anak di alam terbuka secara rutin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5760" y="4187952"/>
            <a:ext cx="548640" cy="54864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18795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097280" y="4096512"/>
            <a:ext cx="7589520" cy="731520"/>
          </a:xfrm>
          <a:prstGeom prst="rect">
            <a:avLst/>
          </a:prstGeom>
          <a:solidFill>
            <a:srgbClr val="F8F9F0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280160" y="4142232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Respect – Hormati Alam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280160" y="4462272"/>
            <a:ext cx="7132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Tanamkan nilai penghargaan terhadap makhluk hidup dan ekosistem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C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457200"/>
            <a:ext cx="4114800" cy="41148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2286000"/>
            <a:ext cx="3200400" cy="320040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64008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103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600" kern="0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 02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731520" y="256032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Nutrisi Organik Ibu Hamil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1371600" y="35204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Asupan terbaik dari bumi untuk si kecil dalam kandungan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Mengapa Memilih Pangan Organik?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3931920" cy="457200"/>
          </a:xfrm>
          <a:prstGeom prst="rect">
            <a:avLst/>
          </a:prstGeom>
          <a:solidFill>
            <a:srgbClr val="E07B94"/>
          </a:solidFill>
          <a:ln w="12700">
            <a:solidFill>
              <a:srgbClr val="E07B9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⚠️  Risiko Pangan Non-Organik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3931920" cy="438912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49047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Residu pestisida sintetis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920240"/>
            <a:ext cx="393192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99339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Hormon pertumbuhan buatan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423160"/>
            <a:ext cx="3931920" cy="438912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49631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Pewarna &amp; pengawet artifisial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926080"/>
            <a:ext cx="393192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99923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Logam berat dari tanah tercemar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429000"/>
            <a:ext cx="3931920" cy="438912"/>
          </a:xfrm>
          <a:prstGeom prst="rect">
            <a:avLst/>
          </a:prstGeom>
          <a:solidFill>
            <a:srgbClr val="FDE8EC"/>
          </a:solidFill>
          <a:ln w="12700">
            <a:solidFill>
              <a:srgbClr val="FBBDC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50215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B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Risiko alergi pada janin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46320" y="914400"/>
            <a:ext cx="3931920" cy="45720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37760" y="9144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✅  Keunggulan Pangan Organik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846320" y="1417320"/>
            <a:ext cx="3931920" cy="438912"/>
          </a:xfrm>
          <a:prstGeom prst="rect">
            <a:avLst/>
          </a:prstGeom>
          <a:solidFill>
            <a:srgbClr val="E8F5EC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83480" y="149047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Bebas residu kimia berbahaya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46320" y="1920240"/>
            <a:ext cx="393192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83480" y="199339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Kaya antioksidan &amp; fitokimia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846320" y="2423160"/>
            <a:ext cx="3931920" cy="438912"/>
          </a:xfrm>
          <a:prstGeom prst="rect">
            <a:avLst/>
          </a:prstGeom>
          <a:solidFill>
            <a:srgbClr val="E8F5EC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83480" y="249631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Mendukung perkembangan otak janin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46320" y="2926080"/>
            <a:ext cx="393192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83480" y="299923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Aman untuk hormon kehamilan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846320" y="3429000"/>
            <a:ext cx="3931920" cy="438912"/>
          </a:xfrm>
          <a:prstGeom prst="rect">
            <a:avLst/>
          </a:prstGeom>
          <a:solidFill>
            <a:srgbClr val="E8F5EC"/>
          </a:solidFill>
          <a:ln w="12700">
            <a:solidFill>
              <a:srgbClr val="95D5B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83480" y="3502152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Rasa lebih segar &amp; alami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Zat Gizi Penting Selama Kehamilan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4CAF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502920" cy="118872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98448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🥬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60120" y="1033272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Asam Folat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60120" y="1371600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Kebutuhan: 400–800 mcg/hari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960120" y="1618488"/>
            <a:ext cx="3383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Sumber: Bayam, brokoli, alpukat, kacang-kacangan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54880" y="960120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433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960120"/>
            <a:ext cx="502920" cy="1188720"/>
          </a:xfrm>
          <a:prstGeom prst="rect">
            <a:avLst/>
          </a:prstGeom>
          <a:solidFill>
            <a:srgbClr val="F44336"/>
          </a:solidFill>
          <a:ln w="12700">
            <a:solidFill>
              <a:srgbClr val="F4433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1298448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🫘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349240" y="1033272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Zat Besi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349240" y="1371600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443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Kebutuhan: 27 mg/hari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49240" y="1618488"/>
            <a:ext cx="3383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Sumber: Tempe, tahu, daun singkong, kacang merah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65760" y="2258568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2196F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258568"/>
            <a:ext cx="502920" cy="1188720"/>
          </a:xfrm>
          <a:prstGeom prst="rect">
            <a:avLst/>
          </a:prstGeom>
          <a:solidFill>
            <a:srgbClr val="2196F3"/>
          </a:solidFill>
          <a:ln w="12700">
            <a:solidFill>
              <a:srgbClr val="2196F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596896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🥛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33172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Kalsium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60120" y="2670048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196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Kebutuhan: 1000 mg/hari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60120" y="2916936"/>
            <a:ext cx="3383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Sumber: Susu almond, wijen, ikan teri, brokoli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754880" y="2258568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98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54880" y="2258568"/>
            <a:ext cx="502920" cy="1188720"/>
          </a:xfrm>
          <a:prstGeom prst="rect">
            <a:avLst/>
          </a:prstGeom>
          <a:solidFill>
            <a:srgbClr val="FF9800"/>
          </a:solidFill>
          <a:ln w="12700">
            <a:solidFill>
              <a:srgbClr val="FF98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0" y="2596896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🐟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349240" y="233172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Omega-3 (DHA)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349240" y="2670048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9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Kebutuhan: 200–300 mg/hari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349240" y="2916936"/>
            <a:ext cx="3383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Sumber: Ikan laut, flaxseed, chia seed, walnut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65760" y="3557016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C10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65760" y="3557016"/>
            <a:ext cx="502920" cy="1188720"/>
          </a:xfrm>
          <a:prstGeom prst="rect">
            <a:avLst/>
          </a:prstGeom>
          <a:solidFill>
            <a:srgbClr val="FFC107"/>
          </a:solidFill>
          <a:ln w="12700">
            <a:solidFill>
              <a:srgbClr val="FFC10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389534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☀️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960120" y="363016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Vitamin D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960120" y="3968496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C10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Kebutuhan: 600–800 IU/hari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960120" y="4215384"/>
            <a:ext cx="3383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Sumber: Paparan sinar matahari pagi, jamur, ikan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754880" y="3557016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9C27B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754880" y="3557016"/>
            <a:ext cx="502920" cy="1188720"/>
          </a:xfrm>
          <a:prstGeom prst="rect">
            <a:avLst/>
          </a:prstGeom>
          <a:solidFill>
            <a:srgbClr val="9C27B0"/>
          </a:solidFill>
          <a:ln w="12700">
            <a:solidFill>
              <a:srgbClr val="9C27B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754880" y="389534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🥚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5349240" y="363016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Protein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349240" y="3968496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C2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Kebutuhan: 75–100 g/hari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349240" y="4215384"/>
            <a:ext cx="3383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Sumber: Telur ayam kampung, tahu tempe, kacang hijau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Eco-Maternal Care</dc:title>
  <dc:subject>PptxGenJS Presentation</dc:subject>
  <dc:creator>PptxGenJS</dc:creator>
  <cp:lastModifiedBy>PptxGenJS</cp:lastModifiedBy>
  <cp:revision>1</cp:revision>
  <dcterms:created xsi:type="dcterms:W3CDTF">2026-04-25T08:32:50Z</dcterms:created>
  <dcterms:modified xsi:type="dcterms:W3CDTF">2026-04-25T08:32:50Z</dcterms:modified>
</cp:coreProperties>
</file>